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1"/>
  </p:sldMasterIdLst>
  <p:notesMasterIdLst>
    <p:notesMasterId r:id="rId17"/>
  </p:notesMasterIdLst>
  <p:sldIdLst>
    <p:sldId id="256" r:id="rId2"/>
    <p:sldId id="272" r:id="rId3"/>
    <p:sldId id="257" r:id="rId4"/>
    <p:sldId id="258" r:id="rId5"/>
    <p:sldId id="259" r:id="rId6"/>
    <p:sldId id="267" r:id="rId7"/>
    <p:sldId id="268" r:id="rId8"/>
    <p:sldId id="260" r:id="rId9"/>
    <p:sldId id="264" r:id="rId10"/>
    <p:sldId id="262" r:id="rId11"/>
    <p:sldId id="261" r:id="rId12"/>
    <p:sldId id="263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C85C11-E49E-1A42-99E0-321C00B5E8E7}" type="datetimeFigureOut">
              <a:rPr lang="en-GB" smtClean="0"/>
              <a:t>10/03/2022</a:t>
            </a:fld>
            <a:endParaRPr lang="en-GB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GB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4B5B5-FAC6-7B4A-A384-40B4F3C1DA4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5742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4B5B5-FAC6-7B4A-A384-40B4F3C1DA4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741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4B5B5-FAC6-7B4A-A384-40B4F3C1DA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160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4B5B5-FAC6-7B4A-A384-40B4F3C1DA4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4963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4B5B5-FAC6-7B4A-A384-40B4F3C1DA4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0344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4B5B5-FAC6-7B4A-A384-40B4F3C1DA4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473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910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769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976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263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671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539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9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5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84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3/10/22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64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115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747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704" r:id="rId6"/>
    <p:sldLayoutId id="2147483699" r:id="rId7"/>
    <p:sldLayoutId id="2147483700" r:id="rId8"/>
    <p:sldLayoutId id="2147483701" r:id="rId9"/>
    <p:sldLayoutId id="2147483703" r:id="rId10"/>
    <p:sldLayoutId id="214748370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FAE0231-8F95-9849-B45C-6E852FA76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 fontScale="90000"/>
          </a:bodyPr>
          <a:lstStyle/>
          <a:p>
            <a:r>
              <a:rPr lang="en-GB" sz="3400" dirty="0"/>
              <a:t>Determination of major and minor mutations in sequencing data from mixed infections</a:t>
            </a:r>
            <a:br>
              <a:rPr lang="da-DK" sz="3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</a:br>
            <a:endParaRPr lang="en-GB" sz="3400" dirty="0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98C9F96B-D543-A744-971E-575D678BCA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r>
              <a:rPr lang="en-GB" sz="2000" dirty="0"/>
              <a:t>Malte </a:t>
            </a:r>
            <a:r>
              <a:rPr lang="en-GB" sz="2000" dirty="0" err="1"/>
              <a:t>Hallgren</a:t>
            </a:r>
            <a:r>
              <a:rPr lang="en-GB" sz="2000" dirty="0"/>
              <a:t>, PhD student</a:t>
            </a:r>
          </a:p>
          <a:p>
            <a:r>
              <a:rPr lang="en-GB" sz="2000" dirty="0"/>
              <a:t>Philip Clausen, </a:t>
            </a:r>
            <a:r>
              <a:rPr lang="en-GB" sz="2000" dirty="0" err="1"/>
              <a:t>PostDoc</a:t>
            </a:r>
            <a:endParaRPr lang="en-GB" sz="20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342E6C-E930-43B2-BD6F-60FD6F6E07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13" b="7813"/>
          <a:stretch/>
        </p:blipFill>
        <p:spPr>
          <a:xfrm>
            <a:off x="4864608" y="1427855"/>
            <a:ext cx="6846363" cy="385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25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74EEC3-C8CC-3F41-BF72-69E43A2C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CAD75D08-6E27-C841-A4DD-C021B6B3CF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1931" y="2705894"/>
            <a:ext cx="94361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183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4D285E-1B45-6940-BB1C-BA818B68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04A1240-703E-7540-9FC1-F244CCBF4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AD7A6385-7937-0A4A-9116-FBEB2ED8E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132" y="2000250"/>
            <a:ext cx="9525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20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B4976A-DD53-AD4B-9E23-8721D5E84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 we identify variant mixtures?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D969D23-86DB-9448-8BD2-B38A778E2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Sequencing</a:t>
            </a:r>
          </a:p>
          <a:p>
            <a:r>
              <a:rPr lang="en-GB" dirty="0"/>
              <a:t>Alignment (KMA, BWA)</a:t>
            </a:r>
          </a:p>
          <a:p>
            <a:r>
              <a:rPr lang="en-GB" dirty="0"/>
              <a:t>Consider each individual alignment</a:t>
            </a:r>
          </a:p>
          <a:p>
            <a:r>
              <a:rPr lang="en-GB" dirty="0"/>
              <a:t>Count number of observed nucleotides at each position</a:t>
            </a:r>
          </a:p>
        </p:txBody>
      </p:sp>
    </p:spTree>
    <p:extLst>
      <p:ext uri="{BB962C8B-B14F-4D97-AF65-F5344CB8AC3E}">
        <p14:creationId xmlns:p14="http://schemas.microsoft.com/office/powerpoint/2010/main" val="2966414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7ACC60-64B8-9D42-9532-EED501BB4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Variant Call Format  (</a:t>
            </a:r>
            <a:r>
              <a:rPr lang="en-GB" dirty="0" err="1"/>
              <a:t>vcf</a:t>
            </a:r>
            <a:r>
              <a:rPr lang="en-GB" dirty="0"/>
              <a:t>)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7D8A2EE-56B2-B241-88F0-4A12551C6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847C9899-02E7-9C44-AC23-CD958AE4C5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0005" y="1771499"/>
            <a:ext cx="9851989" cy="476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72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DDCF21-DECB-3B4B-A261-640C791C6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VCF DP, AD, AF, RAF, AD6</a:t>
            </a:r>
          </a:p>
        </p:txBody>
      </p:sp>
      <p:sp>
        <p:nvSpPr>
          <p:cNvPr id="4" name="Rektangel 3">
            <a:extLst>
              <a:ext uri="{FF2B5EF4-FFF2-40B4-BE49-F238E27FC236}">
                <a16:creationId xmlns:a16="http://schemas.microsoft.com/office/drawing/2014/main" id="{50A58EC1-4F3F-B744-9D02-0229F13923DE}"/>
              </a:ext>
            </a:extLst>
          </p:cNvPr>
          <p:cNvSpPr/>
          <p:nvPr/>
        </p:nvSpPr>
        <p:spPr>
          <a:xfrm>
            <a:off x="840285" y="4752474"/>
            <a:ext cx="104434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a-DK" sz="3600" dirty="0"/>
              <a:t>DP=2841;AD=2310;AF=0.81;RAF=0.81;DEL=219;AD6=32,2310,9,271,0,219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B3912EDF-37AF-724A-9717-B2DB4F219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805" y="2325759"/>
            <a:ext cx="10466529" cy="218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415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276722-F1A0-0244-B938-7E3BE99BF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Now you try!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8F97365-BCD3-4142-BDE3-C7EAA5773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Task: Make a majority and minority typing pipeline</a:t>
            </a:r>
          </a:p>
          <a:p>
            <a:r>
              <a:rPr lang="en-GB" dirty="0"/>
              <a:t>Step 1: KMA alignment</a:t>
            </a:r>
          </a:p>
          <a:p>
            <a:r>
              <a:rPr lang="en-GB" dirty="0"/>
              <a:t>Step 2: Python script to evaluate KMA VCF for typed variants</a:t>
            </a:r>
          </a:p>
          <a:p>
            <a:r>
              <a:rPr lang="en-GB" dirty="0"/>
              <a:t>Step 3: Output result </a:t>
            </a:r>
          </a:p>
        </p:txBody>
      </p:sp>
    </p:spTree>
    <p:extLst>
      <p:ext uri="{BB962C8B-B14F-4D97-AF65-F5344CB8AC3E}">
        <p14:creationId xmlns:p14="http://schemas.microsoft.com/office/powerpoint/2010/main" val="345612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39FE5E-000F-774C-95FF-AA962D597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 of today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3534483-715D-E343-AE87-D9B4CEF1F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Understand the concept of mixed infections</a:t>
            </a:r>
          </a:p>
          <a:p>
            <a:r>
              <a:rPr lang="en-GB" dirty="0"/>
              <a:t>Understand the concepts of major and minor variants</a:t>
            </a:r>
          </a:p>
          <a:p>
            <a:r>
              <a:rPr lang="en-GB" dirty="0"/>
              <a:t>Become familiar with the VCF format</a:t>
            </a:r>
          </a:p>
          <a:p>
            <a:r>
              <a:rPr lang="en-GB" dirty="0"/>
              <a:t>Understand how to calculate relevant variant statistics from KMA output files</a:t>
            </a:r>
          </a:p>
        </p:txBody>
      </p:sp>
    </p:spTree>
    <p:extLst>
      <p:ext uri="{BB962C8B-B14F-4D97-AF65-F5344CB8AC3E}">
        <p14:creationId xmlns:p14="http://schemas.microsoft.com/office/powerpoint/2010/main" val="384495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AF28F1-6955-2048-86FB-6577F8584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mixed infection?</a:t>
            </a:r>
          </a:p>
        </p:txBody>
      </p:sp>
      <p:pic>
        <p:nvPicPr>
          <p:cNvPr id="2050" name="Picture 2" descr="Frontiers | Methods for Detecting Mycobacterial Mixed Strain Infections–A  Systematic Review | Genetics">
            <a:extLst>
              <a:ext uri="{FF2B5EF4-FFF2-40B4-BE49-F238E27FC236}">
                <a16:creationId xmlns:a16="http://schemas.microsoft.com/office/drawing/2014/main" id="{EA5FF157-F4C9-1440-B456-7C11987ABA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055"/>
          <a:stretch/>
        </p:blipFill>
        <p:spPr bwMode="auto">
          <a:xfrm>
            <a:off x="3257803" y="2373247"/>
            <a:ext cx="1899985" cy="3243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rontiers | Methods for Detecting Mycobacterial Mixed Strain Infections–A  Systematic Review | Genetics">
            <a:extLst>
              <a:ext uri="{FF2B5EF4-FFF2-40B4-BE49-F238E27FC236}">
                <a16:creationId xmlns:a16="http://schemas.microsoft.com/office/drawing/2014/main" id="{67D1C86D-94CD-0848-AC2F-58D2D73AD2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17" r="1"/>
          <a:stretch/>
        </p:blipFill>
        <p:spPr bwMode="auto">
          <a:xfrm>
            <a:off x="7034214" y="2373247"/>
            <a:ext cx="1899985" cy="3243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8833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924C7A-7CED-0142-95A4-CC1FC7756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Malaria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90A0033-FAFB-EE4D-9112-C297C5082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ED57EE50-907B-2E47-953E-9978B64B8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68" y="2478024"/>
            <a:ext cx="5250240" cy="2051114"/>
          </a:xfrm>
          <a:prstGeom prst="rect">
            <a:avLst/>
          </a:prstGeom>
        </p:spPr>
      </p:pic>
      <p:sp>
        <p:nvSpPr>
          <p:cNvPr id="5" name="Krans 4">
            <a:extLst>
              <a:ext uri="{FF2B5EF4-FFF2-40B4-BE49-F238E27FC236}">
                <a16:creationId xmlns:a16="http://schemas.microsoft.com/office/drawing/2014/main" id="{C16220B6-14EA-F747-B467-6622934CBA54}"/>
              </a:ext>
            </a:extLst>
          </p:cNvPr>
          <p:cNvSpPr/>
          <p:nvPr/>
        </p:nvSpPr>
        <p:spPr>
          <a:xfrm>
            <a:off x="6805863" y="2478024"/>
            <a:ext cx="4919663" cy="3694177"/>
          </a:xfrm>
          <a:prstGeom prst="donut">
            <a:avLst>
              <a:gd name="adj" fmla="val 2235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6BBD0279-CCB0-5B47-9DB7-271EF4DC9BBC}"/>
              </a:ext>
            </a:extLst>
          </p:cNvPr>
          <p:cNvSpPr/>
          <p:nvPr/>
        </p:nvSpPr>
        <p:spPr>
          <a:xfrm>
            <a:off x="8554453" y="2767263"/>
            <a:ext cx="409073" cy="3609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F49D4A0B-4A1D-744C-B650-04CAD1F654D7}"/>
              </a:ext>
            </a:extLst>
          </p:cNvPr>
          <p:cNvSpPr/>
          <p:nvPr/>
        </p:nvSpPr>
        <p:spPr>
          <a:xfrm>
            <a:off x="10102517" y="4157842"/>
            <a:ext cx="409073" cy="3609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44EF860F-1DC2-7E4A-8818-46A9752D75C0}"/>
              </a:ext>
            </a:extLst>
          </p:cNvPr>
          <p:cNvSpPr/>
          <p:nvPr/>
        </p:nvSpPr>
        <p:spPr>
          <a:xfrm>
            <a:off x="8758989" y="5073316"/>
            <a:ext cx="409073" cy="3609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440BD487-10D1-7547-9F33-B50C451EA616}"/>
              </a:ext>
            </a:extLst>
          </p:cNvPr>
          <p:cNvSpPr/>
          <p:nvPr/>
        </p:nvSpPr>
        <p:spPr>
          <a:xfrm>
            <a:off x="7287127" y="4157842"/>
            <a:ext cx="409073" cy="3609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AF5D5B7E-7564-DB46-B95C-1144000CCC42}"/>
              </a:ext>
            </a:extLst>
          </p:cNvPr>
          <p:cNvSpPr/>
          <p:nvPr/>
        </p:nvSpPr>
        <p:spPr>
          <a:xfrm>
            <a:off x="8410074" y="3801979"/>
            <a:ext cx="445168" cy="35586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ktangel 11">
            <a:extLst>
              <a:ext uri="{FF2B5EF4-FFF2-40B4-BE49-F238E27FC236}">
                <a16:creationId xmlns:a16="http://schemas.microsoft.com/office/drawing/2014/main" id="{9A861C51-5ADE-5A43-9584-9587B41A034C}"/>
              </a:ext>
            </a:extLst>
          </p:cNvPr>
          <p:cNvSpPr/>
          <p:nvPr/>
        </p:nvSpPr>
        <p:spPr>
          <a:xfrm>
            <a:off x="9667711" y="3256091"/>
            <a:ext cx="445168" cy="35586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ktangel 12">
            <a:extLst>
              <a:ext uri="{FF2B5EF4-FFF2-40B4-BE49-F238E27FC236}">
                <a16:creationId xmlns:a16="http://schemas.microsoft.com/office/drawing/2014/main" id="{20C158F4-A4AC-7F45-BC7E-3096C486B2AA}"/>
              </a:ext>
            </a:extLst>
          </p:cNvPr>
          <p:cNvSpPr/>
          <p:nvPr/>
        </p:nvSpPr>
        <p:spPr>
          <a:xfrm>
            <a:off x="9860216" y="4811700"/>
            <a:ext cx="445168" cy="35586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rekant 14">
            <a:extLst>
              <a:ext uri="{FF2B5EF4-FFF2-40B4-BE49-F238E27FC236}">
                <a16:creationId xmlns:a16="http://schemas.microsoft.com/office/drawing/2014/main" id="{FF7C9794-D40A-CD4B-9BC5-9AEC45BFB83C}"/>
              </a:ext>
            </a:extLst>
          </p:cNvPr>
          <p:cNvSpPr/>
          <p:nvPr/>
        </p:nvSpPr>
        <p:spPr>
          <a:xfrm>
            <a:off x="7696200" y="3429000"/>
            <a:ext cx="494128" cy="372979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rekant 15">
            <a:extLst>
              <a:ext uri="{FF2B5EF4-FFF2-40B4-BE49-F238E27FC236}">
                <a16:creationId xmlns:a16="http://schemas.microsoft.com/office/drawing/2014/main" id="{AC227128-AC00-EF42-A493-B9CBEF2139DA}"/>
              </a:ext>
            </a:extLst>
          </p:cNvPr>
          <p:cNvSpPr/>
          <p:nvPr/>
        </p:nvSpPr>
        <p:spPr>
          <a:xfrm>
            <a:off x="9173583" y="3841547"/>
            <a:ext cx="494128" cy="372979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rekant 16">
            <a:extLst>
              <a:ext uri="{FF2B5EF4-FFF2-40B4-BE49-F238E27FC236}">
                <a16:creationId xmlns:a16="http://schemas.microsoft.com/office/drawing/2014/main" id="{42B84F90-561A-1449-9A3A-051C2E7E47BE}"/>
              </a:ext>
            </a:extLst>
          </p:cNvPr>
          <p:cNvSpPr/>
          <p:nvPr/>
        </p:nvSpPr>
        <p:spPr>
          <a:xfrm>
            <a:off x="8361114" y="4350885"/>
            <a:ext cx="494128" cy="372979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382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12C79B-6542-F94E-8430-EB9B64099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Covid Variants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78439C0-24FD-004C-AC53-768CCB37D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Types</a:t>
            </a:r>
          </a:p>
          <a:p>
            <a:pPr lvl="1"/>
            <a:r>
              <a:rPr lang="en-GB" dirty="0"/>
              <a:t>Wild Type (WT)</a:t>
            </a:r>
          </a:p>
          <a:p>
            <a:pPr lvl="1"/>
            <a:r>
              <a:rPr lang="en-GB" dirty="0"/>
              <a:t>Alpha (b.1.1.7, UK)</a:t>
            </a:r>
          </a:p>
          <a:p>
            <a:pPr lvl="1"/>
            <a:r>
              <a:rPr lang="en-GB" dirty="0"/>
              <a:t>Beta (b.1.351, South Africa)</a:t>
            </a:r>
          </a:p>
          <a:p>
            <a:pPr lvl="1"/>
            <a:r>
              <a:rPr lang="en-GB" dirty="0"/>
              <a:t>Gamma (p.1, Brazil)</a:t>
            </a:r>
          </a:p>
          <a:p>
            <a:pPr lvl="1"/>
            <a:r>
              <a:rPr lang="en-GB" dirty="0"/>
              <a:t>Delta (b.1.617.2, India)</a:t>
            </a:r>
          </a:p>
          <a:p>
            <a:pPr lvl="1"/>
            <a:r>
              <a:rPr lang="en-GB" dirty="0"/>
              <a:t>Omicron (b.1.1.529, South Africa)</a:t>
            </a:r>
          </a:p>
          <a:p>
            <a:r>
              <a:rPr lang="en-GB" dirty="0"/>
              <a:t>PCR vs Sequencing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6103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504B6-A752-B44F-96A0-BDAEB76ED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Covid sequencing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7795C4A-E779-0840-B8FE-40C0FC79E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49526937-1D2E-8B43-908D-F4F206E66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496" y="1699260"/>
            <a:ext cx="102362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527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504B6-A752-B44F-96A0-BDAEB76ED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Covid sequencing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7795C4A-E779-0840-B8FE-40C0FC79E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CAFBF267-47FD-934A-84E7-A29342AE2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732" y="1673860"/>
            <a:ext cx="93218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767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AEDE8E-C848-864E-A860-5E3D5D331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Majority and minority variants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F3712DD-145C-484B-89C7-FE3606EA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5479405" cy="3694176"/>
          </a:xfrm>
        </p:spPr>
        <p:txBody>
          <a:bodyPr/>
          <a:lstStyle/>
          <a:p>
            <a:r>
              <a:rPr lang="en-GB" dirty="0"/>
              <a:t>Majority: Circles (4)</a:t>
            </a:r>
          </a:p>
          <a:p>
            <a:r>
              <a:rPr lang="en-GB" dirty="0"/>
              <a:t>Minority: Triangles and Squares (3)</a:t>
            </a:r>
          </a:p>
          <a:p>
            <a:r>
              <a:rPr lang="en-GB" dirty="0"/>
              <a:t>Often we only report the majority variant as the identified variant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84CD2036-0ACD-9445-B77F-4AEC4B6D64C1}"/>
              </a:ext>
            </a:extLst>
          </p:cNvPr>
          <p:cNvSpPr/>
          <p:nvPr/>
        </p:nvSpPr>
        <p:spPr>
          <a:xfrm>
            <a:off x="8554453" y="2767263"/>
            <a:ext cx="409073" cy="3609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27F146DA-15CC-6844-8662-AA4BF9AFB993}"/>
              </a:ext>
            </a:extLst>
          </p:cNvPr>
          <p:cNvSpPr/>
          <p:nvPr/>
        </p:nvSpPr>
        <p:spPr>
          <a:xfrm>
            <a:off x="10102517" y="4157842"/>
            <a:ext cx="409073" cy="3609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D8E51B25-4239-8B46-ADED-09ED8706F9FC}"/>
              </a:ext>
            </a:extLst>
          </p:cNvPr>
          <p:cNvSpPr/>
          <p:nvPr/>
        </p:nvSpPr>
        <p:spPr>
          <a:xfrm>
            <a:off x="8758989" y="5073316"/>
            <a:ext cx="409073" cy="3609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ACA575B7-C4AE-0B40-832A-8761AF1EA921}"/>
              </a:ext>
            </a:extLst>
          </p:cNvPr>
          <p:cNvSpPr/>
          <p:nvPr/>
        </p:nvSpPr>
        <p:spPr>
          <a:xfrm>
            <a:off x="7287127" y="4157842"/>
            <a:ext cx="409073" cy="3609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05C6378C-9497-F248-85D6-EDD6240FE9C8}"/>
              </a:ext>
            </a:extLst>
          </p:cNvPr>
          <p:cNvSpPr/>
          <p:nvPr/>
        </p:nvSpPr>
        <p:spPr>
          <a:xfrm>
            <a:off x="8410074" y="3801979"/>
            <a:ext cx="445168" cy="35586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8D24835D-2132-3641-9343-DBDBB1D330E9}"/>
              </a:ext>
            </a:extLst>
          </p:cNvPr>
          <p:cNvSpPr/>
          <p:nvPr/>
        </p:nvSpPr>
        <p:spPr>
          <a:xfrm>
            <a:off x="9667711" y="3256091"/>
            <a:ext cx="445168" cy="35586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95982658-735D-8D44-B5A9-DFFFC50BBCFF}"/>
              </a:ext>
            </a:extLst>
          </p:cNvPr>
          <p:cNvSpPr/>
          <p:nvPr/>
        </p:nvSpPr>
        <p:spPr>
          <a:xfrm>
            <a:off x="9860216" y="4811700"/>
            <a:ext cx="445168" cy="35586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rekant 11">
            <a:extLst>
              <a:ext uri="{FF2B5EF4-FFF2-40B4-BE49-F238E27FC236}">
                <a16:creationId xmlns:a16="http://schemas.microsoft.com/office/drawing/2014/main" id="{E2ACE160-F840-D743-8C6A-D494ABFD3648}"/>
              </a:ext>
            </a:extLst>
          </p:cNvPr>
          <p:cNvSpPr/>
          <p:nvPr/>
        </p:nvSpPr>
        <p:spPr>
          <a:xfrm>
            <a:off x="7696200" y="3429000"/>
            <a:ext cx="494128" cy="372979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rekant 12">
            <a:extLst>
              <a:ext uri="{FF2B5EF4-FFF2-40B4-BE49-F238E27FC236}">
                <a16:creationId xmlns:a16="http://schemas.microsoft.com/office/drawing/2014/main" id="{C094A0D9-8693-1641-8F31-6A650E2A495F}"/>
              </a:ext>
            </a:extLst>
          </p:cNvPr>
          <p:cNvSpPr/>
          <p:nvPr/>
        </p:nvSpPr>
        <p:spPr>
          <a:xfrm>
            <a:off x="9173583" y="3841547"/>
            <a:ext cx="494128" cy="372979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rekant 13">
            <a:extLst>
              <a:ext uri="{FF2B5EF4-FFF2-40B4-BE49-F238E27FC236}">
                <a16:creationId xmlns:a16="http://schemas.microsoft.com/office/drawing/2014/main" id="{ABDF229E-1C58-164F-8C70-7AC54CB9170C}"/>
              </a:ext>
            </a:extLst>
          </p:cNvPr>
          <p:cNvSpPr/>
          <p:nvPr/>
        </p:nvSpPr>
        <p:spPr>
          <a:xfrm>
            <a:off x="8361114" y="4350885"/>
            <a:ext cx="494128" cy="372979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Krans 14">
            <a:extLst>
              <a:ext uri="{FF2B5EF4-FFF2-40B4-BE49-F238E27FC236}">
                <a16:creationId xmlns:a16="http://schemas.microsoft.com/office/drawing/2014/main" id="{7114EF8F-E0B4-344F-A787-FF698BECE12D}"/>
              </a:ext>
            </a:extLst>
          </p:cNvPr>
          <p:cNvSpPr/>
          <p:nvPr/>
        </p:nvSpPr>
        <p:spPr>
          <a:xfrm>
            <a:off x="6805863" y="2478024"/>
            <a:ext cx="4919663" cy="3694177"/>
          </a:xfrm>
          <a:prstGeom prst="donut">
            <a:avLst>
              <a:gd name="adj" fmla="val 2235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1414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C43008-330F-D649-B858-735F96B67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are minor variants important?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0165775-C54D-3E4A-8EE7-5612E152B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6127443" cy="3694176"/>
          </a:xfrm>
        </p:spPr>
        <p:txBody>
          <a:bodyPr/>
          <a:lstStyle/>
          <a:p>
            <a:r>
              <a:rPr lang="en-GB" dirty="0"/>
              <a:t>Every variants was at some point a minor variant</a:t>
            </a:r>
          </a:p>
          <a:p>
            <a:r>
              <a:rPr lang="en-GB" dirty="0"/>
              <a:t>Sustained growth in a minor variant could mean enhanced functionality</a:t>
            </a:r>
          </a:p>
          <a:p>
            <a:r>
              <a:rPr lang="en-GB" dirty="0"/>
              <a:t>Allows for tracing of variants prior to them becoming public health challenges</a:t>
            </a:r>
          </a:p>
        </p:txBody>
      </p:sp>
    </p:spTree>
    <p:extLst>
      <p:ext uri="{BB962C8B-B14F-4D97-AF65-F5344CB8AC3E}">
        <p14:creationId xmlns:p14="http://schemas.microsoft.com/office/powerpoint/2010/main" val="263581628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301B2B"/>
      </a:dk2>
      <a:lt2>
        <a:srgbClr val="F0F3F3"/>
      </a:lt2>
      <a:accent1>
        <a:srgbClr val="C84E48"/>
      </a:accent1>
      <a:accent2>
        <a:srgbClr val="B63665"/>
      </a:accent2>
      <a:accent3>
        <a:srgbClr val="C848AC"/>
      </a:accent3>
      <a:accent4>
        <a:srgbClr val="9C36B6"/>
      </a:accent4>
      <a:accent5>
        <a:srgbClr val="7948C8"/>
      </a:accent5>
      <a:accent6>
        <a:srgbClr val="3D42B8"/>
      </a:accent6>
      <a:hlink>
        <a:srgbClr val="853FBF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15065</TotalTime>
  <Words>290</Words>
  <Application>Microsoft Macintosh PowerPoint</Application>
  <PresentationFormat>Widescreen</PresentationFormat>
  <Paragraphs>47</Paragraphs>
  <Slides>15</Slides>
  <Notes>5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15</vt:i4>
      </vt:variant>
    </vt:vector>
  </HeadingPairs>
  <TitlesOfParts>
    <vt:vector size="19" baseType="lpstr">
      <vt:lpstr>Arial</vt:lpstr>
      <vt:lpstr>Calibri</vt:lpstr>
      <vt:lpstr>Neue Haas Grotesk Text Pro</vt:lpstr>
      <vt:lpstr>AccentBoxVTI</vt:lpstr>
      <vt:lpstr>Determination of major and minor mutations in sequencing data from mixed infections </vt:lpstr>
      <vt:lpstr>Learning objectives of today</vt:lpstr>
      <vt:lpstr>What is a mixed infection?</vt:lpstr>
      <vt:lpstr>Malaria</vt:lpstr>
      <vt:lpstr>Covid Variants</vt:lpstr>
      <vt:lpstr>Covid sequencing</vt:lpstr>
      <vt:lpstr>Covid sequencing</vt:lpstr>
      <vt:lpstr>Majority and minority variants</vt:lpstr>
      <vt:lpstr>Why are minor variants important?</vt:lpstr>
      <vt:lpstr>PowerPoint-præsentation</vt:lpstr>
      <vt:lpstr>PowerPoint-præsentation</vt:lpstr>
      <vt:lpstr>How do we identify variant mixtures?</vt:lpstr>
      <vt:lpstr>Variant Call Format  (vcf)</vt:lpstr>
      <vt:lpstr>VCF DP, AD, AF, RAF, AD6</vt:lpstr>
      <vt:lpstr>Now you try!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Determination of major and minor mutations in sequencing data mixed infections </dc:title>
  <dc:creator>Malte Bjørn Hallgren</dc:creator>
  <cp:lastModifiedBy>Malte Bjørn Hallgren</cp:lastModifiedBy>
  <cp:revision>16</cp:revision>
  <dcterms:created xsi:type="dcterms:W3CDTF">2022-02-28T07:40:09Z</dcterms:created>
  <dcterms:modified xsi:type="dcterms:W3CDTF">2022-03-13T18:50:00Z</dcterms:modified>
</cp:coreProperties>
</file>

<file path=docProps/thumbnail.jpeg>
</file>